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178"/>
            <a:ext cx="8229600" cy="1143000"/>
          </a:xfrm>
        </p:spPr>
        <p:txBody>
          <a:bodyPr>
            <a:normAutofit fontScale="90000"/>
          </a:bodyPr>
          <a:lstStyle/>
          <a:p>
            <a:r>
              <a:rPr dirty="0"/>
              <a:t>Chapter 4: The Dos and Don’ts of Navigating ESG / Sustainability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6548"/>
            <a:ext cx="8229600" cy="4525963"/>
          </a:xfrm>
        </p:spPr>
        <p:txBody>
          <a:bodyPr/>
          <a:lstStyle/>
          <a:p>
            <a:r>
              <a:rPr dirty="0"/>
              <a:t>Navigating Sustainability in Asia</a:t>
            </a:r>
          </a:p>
          <a:p>
            <a:endParaRPr dirty="0"/>
          </a:p>
          <a:p>
            <a:r>
              <a:rPr dirty="0"/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Understand what makes ESG policies credible in practice</a:t>
            </a:r>
          </a:p>
          <a:p>
            <a:r>
              <a:rPr dirty="0"/>
              <a:t>Identify common execution and communication risks</a:t>
            </a:r>
          </a:p>
          <a:p>
            <a:r>
              <a:rPr dirty="0"/>
              <a:t>Assess the role of governance and incentives in ESG delivery</a:t>
            </a:r>
          </a:p>
          <a:p>
            <a:r>
              <a:rPr dirty="0"/>
              <a:t>Distinguish between greenwashing and greenhushing</a:t>
            </a:r>
          </a:p>
          <a:p>
            <a:r>
              <a:rPr dirty="0"/>
              <a:t>Apply practical ESG dos and don’ts in Asia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ESG policy design is strategic, not cosmetic</a:t>
            </a:r>
          </a:p>
          <a:p>
            <a:r>
              <a:rPr dirty="0"/>
              <a:t>Materiality underpins credibility</a:t>
            </a:r>
          </a:p>
          <a:p>
            <a:r>
              <a:rPr dirty="0"/>
              <a:t>Ambition must match execution capacity</a:t>
            </a:r>
          </a:p>
          <a:p>
            <a:r>
              <a:rPr dirty="0"/>
              <a:t>Incentives and ownership drive outcomes</a:t>
            </a:r>
          </a:p>
          <a:p>
            <a:r>
              <a:rPr dirty="0"/>
              <a:t>Governance ensures accountability</a:t>
            </a:r>
          </a:p>
          <a:p>
            <a:r>
              <a:rPr dirty="0"/>
              <a:t>Communication discipline builds trust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Regional Insights: Asia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Diverse regulatory maturity across Asia</a:t>
            </a:r>
          </a:p>
          <a:p>
            <a:r>
              <a:rPr dirty="0"/>
              <a:t>Heightened sensitivity to ESG claims</a:t>
            </a:r>
          </a:p>
          <a:p>
            <a:r>
              <a:rPr dirty="0"/>
              <a:t>Enforcement risk uneven but rising</a:t>
            </a:r>
          </a:p>
          <a:p>
            <a:r>
              <a:rPr dirty="0"/>
              <a:t>Cultural emphasis on trust and reputation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Snippets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Illustrative examples:</a:t>
            </a:r>
          </a:p>
          <a:p>
            <a:r>
              <a:rPr dirty="0"/>
              <a:t>Over-ambitious net-zero commitments</a:t>
            </a:r>
          </a:p>
          <a:p>
            <a:r>
              <a:rPr dirty="0"/>
              <a:t>Employee incentive misalignment</a:t>
            </a:r>
          </a:p>
          <a:p>
            <a:r>
              <a:rPr dirty="0"/>
              <a:t>Greenwashing enforcement actions</a:t>
            </a:r>
          </a:p>
          <a:p>
            <a:r>
              <a:rPr dirty="0"/>
              <a:t>Greenhushing and investor mistrust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ESG credibility depends on execution, not promises</a:t>
            </a:r>
          </a:p>
          <a:p>
            <a:r>
              <a:rPr dirty="0"/>
              <a:t>Governance and incentives matter more than slogans</a:t>
            </a:r>
          </a:p>
          <a:p>
            <a:r>
              <a:rPr dirty="0"/>
              <a:t>Poor communication creates regulatory and reputational risk</a:t>
            </a:r>
          </a:p>
          <a:p>
            <a:r>
              <a:rPr dirty="0"/>
              <a:t>Balanced disclosure supports long-term trust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Are our ESG commitments aligned with execution capacity?</a:t>
            </a:r>
          </a:p>
          <a:p>
            <a:pPr marL="0" indent="0">
              <a:buNone/>
            </a:pPr>
            <a:r>
              <a:rPr dirty="0"/>
              <a:t>2. Do incentives and governance support delivery?</a:t>
            </a:r>
          </a:p>
          <a:p>
            <a:pPr marL="0" indent="0">
              <a:buNone/>
            </a:pPr>
            <a:r>
              <a:rPr dirty="0"/>
              <a:t>3. Are we communicating progress and limits honestly?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Credible ESG in Asia requires:</a:t>
            </a:r>
          </a:p>
          <a:p>
            <a:r>
              <a:rPr dirty="0"/>
              <a:t>Materiality-led policy design</a:t>
            </a:r>
          </a:p>
          <a:p>
            <a:r>
              <a:rPr dirty="0"/>
              <a:t>Strong governance and incentives</a:t>
            </a:r>
          </a:p>
          <a:p>
            <a:r>
              <a:rPr dirty="0"/>
              <a:t>Disciplined, balanced communication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Execution builds trust.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229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Chapter 4: The Dos and Don’ts of Navigating ESG / Sustainability in Asia</vt:lpstr>
      <vt:lpstr>Learning Objectives</vt:lpstr>
      <vt:lpstr>Summary of Key Points</vt:lpstr>
      <vt:lpstr>Regional Insights: Asia Context</vt:lpstr>
      <vt:lpstr>Case Snippets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2026-01-06T01:41:57Z</dcterms:modified>
  <cp:category/>
</cp:coreProperties>
</file>